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63" r:id="rId2"/>
    <p:sldId id="330" r:id="rId3"/>
    <p:sldId id="369" r:id="rId4"/>
    <p:sldId id="372" r:id="rId5"/>
    <p:sldId id="375" r:id="rId6"/>
    <p:sldId id="374" r:id="rId7"/>
    <p:sldId id="373" r:id="rId8"/>
    <p:sldId id="362" r:id="rId9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C7ED6DE-221C-4A67-8D0E-4FA342EE7D5F}">
          <p14:sldIdLst>
            <p14:sldId id="363"/>
            <p14:sldId id="330"/>
            <p14:sldId id="369"/>
            <p14:sldId id="372"/>
            <p14:sldId id="375"/>
            <p14:sldId id="374"/>
            <p14:sldId id="373"/>
            <p14:sldId id="3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nkötter, Martha Isabella" initials="RMI" lastIdx="11" clrIdx="0">
    <p:extLst>
      <p:ext uri="{19B8F6BF-5375-455C-9EA6-DF929625EA0E}">
        <p15:presenceInfo xmlns:p15="http://schemas.microsoft.com/office/powerpoint/2012/main" userId="S-1-5-21-3130912094-819552442-996794312-194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31D"/>
    <a:srgbClr val="D8464F"/>
    <a:srgbClr val="BD5758"/>
    <a:srgbClr val="321E29"/>
    <a:srgbClr val="DA4552"/>
    <a:srgbClr val="F1DCC7"/>
    <a:srgbClr val="CC3B3B"/>
    <a:srgbClr val="9DCD33"/>
    <a:srgbClr val="F2F2F2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0" autoAdjust="0"/>
    <p:restoredTop sz="84375" autoAdjust="0"/>
  </p:normalViewPr>
  <p:slideViewPr>
    <p:cSldViewPr snapToGrid="0">
      <p:cViewPr varScale="1">
        <p:scale>
          <a:sx n="59" d="100"/>
          <a:sy n="59" d="100"/>
        </p:scale>
        <p:origin x="189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0C311-5E45-49E4-8E6D-1E5A14CD1EE7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0BADB-039E-4EF6-8692-884E18F23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65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E4C5F-19DF-4648-90FD-8D825655765B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88C8F-586B-4869-A963-7B0F5D966F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4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B7D2E3-5650-4BAF-B1C4-86480CB6C19B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1380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8C8F-586B-4869-A963-7B0F5D966FA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9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</a:pPr>
            <a:endParaRPr lang="de-DE" sz="1200" baseline="0" dirty="0" smtClean="0">
              <a:solidFill>
                <a:schemeClr val="tx1"/>
              </a:solidFill>
              <a:latin typeface="+mn-lt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8C8F-586B-4869-A963-7B0F5D966F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6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</a:pPr>
            <a:endParaRPr lang="de-DE" sz="1200" baseline="0" dirty="0" smtClean="0">
              <a:solidFill>
                <a:schemeClr val="tx1"/>
              </a:solidFill>
              <a:latin typeface="+mn-lt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8C8F-586B-4869-A963-7B0F5D966FA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075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</a:pPr>
            <a:endParaRPr lang="de-DE" sz="1200" baseline="0" dirty="0" smtClean="0">
              <a:solidFill>
                <a:schemeClr val="tx1"/>
              </a:solidFill>
              <a:latin typeface="+mn-lt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8C8F-586B-4869-A963-7B0F5D966FA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24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</a:pPr>
            <a:endParaRPr lang="de-DE" sz="1200" baseline="0" dirty="0" smtClean="0">
              <a:solidFill>
                <a:schemeClr val="tx1"/>
              </a:solidFill>
              <a:latin typeface="+mn-lt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8C8F-586B-4869-A963-7B0F5D966FA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37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</a:pPr>
            <a:endParaRPr lang="de-DE" sz="1200" baseline="0" dirty="0" smtClean="0">
              <a:solidFill>
                <a:schemeClr val="tx1"/>
              </a:solidFill>
              <a:latin typeface="+mn-lt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8C8F-586B-4869-A963-7B0F5D966FA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612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DF9BA-FD61-4EF6-ACBA-2BCC9E3412B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96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83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79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02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77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4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62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44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14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1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55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07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2B58D-FFF3-406F-AF94-FE3BC3D5C6F0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59EDF-DC1E-4582-B481-EE6E2897C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62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" descr="FM_logo_gro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62" y="2226330"/>
            <a:ext cx="3263245" cy="155910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</p:pic>
      <p:sp>
        <p:nvSpPr>
          <p:cNvPr id="6150" name="Textplatzhalter 11"/>
          <p:cNvSpPr>
            <a:spLocks noGrp="1"/>
          </p:cNvSpPr>
          <p:nvPr>
            <p:ph type="body" sz="half" idx="4294967295"/>
          </p:nvPr>
        </p:nvSpPr>
        <p:spPr>
          <a:xfrm>
            <a:off x="0" y="227013"/>
            <a:ext cx="7715250" cy="406400"/>
          </a:xfrm>
        </p:spPr>
        <p:txBody>
          <a:bodyPr anchor="t">
            <a:noAutofit/>
          </a:bodyPr>
          <a:lstStyle/>
          <a:p>
            <a:pPr marL="0" indent="0" algn="ctr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lang="de-DE" sz="2400" dirty="0" smtClean="0">
                <a:solidFill>
                  <a:srgbClr val="A6500A"/>
                </a:solidFill>
                <a:cs typeface="Arial" charset="0"/>
              </a:rPr>
              <a:t/>
            </a:r>
            <a:br>
              <a:rPr lang="de-DE" sz="2400" dirty="0" smtClean="0">
                <a:solidFill>
                  <a:srgbClr val="A6500A"/>
                </a:solidFill>
                <a:cs typeface="Arial" charset="0"/>
              </a:rPr>
            </a:br>
            <a:endParaRPr lang="de-DE" sz="2000" dirty="0" smtClean="0">
              <a:cs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5943600"/>
            <a:ext cx="45746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2">
                    <a:lumMod val="75000"/>
                  </a:schemeClr>
                </a:solidFill>
              </a:rPr>
              <a:t>Richard </a:t>
            </a:r>
            <a:r>
              <a:rPr lang="de-DE" sz="1000" dirty="0" err="1" smtClean="0">
                <a:solidFill>
                  <a:schemeClr val="bg2">
                    <a:lumMod val="75000"/>
                  </a:schemeClr>
                </a:solidFill>
              </a:rPr>
              <a:t>Cyganiak</a:t>
            </a:r>
            <a:r>
              <a:rPr lang="de-DE" sz="1000" dirty="0" smtClean="0">
                <a:solidFill>
                  <a:schemeClr val="bg2">
                    <a:lumMod val="75000"/>
                  </a:schemeClr>
                </a:solidFill>
              </a:rPr>
              <a:t>, Anja Jentzsch 2011</a:t>
            </a:r>
            <a:endParaRPr lang="de-DE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Textfeld 14"/>
          <p:cNvSpPr txBox="1">
            <a:spLocks noChangeArrowheads="1"/>
          </p:cNvSpPr>
          <p:nvPr/>
        </p:nvSpPr>
        <p:spPr bwMode="auto">
          <a:xfrm>
            <a:off x="0" y="5011342"/>
            <a:ext cx="9144000" cy="184665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000" algn="ctr"/>
            <a:r>
              <a:rPr lang="de-DE" sz="2600" b="1" dirty="0" smtClean="0">
                <a:solidFill>
                  <a:srgbClr val="C00000"/>
                </a:solidFill>
              </a:rPr>
              <a:t>GND4C – GND für Kulturdaten. </a:t>
            </a:r>
            <a:r>
              <a:rPr lang="de-DE" sz="2600" b="1" dirty="0" smtClean="0">
                <a:solidFill>
                  <a:srgbClr val="C00000"/>
                </a:solidFill>
              </a:rPr>
              <a:t>Fragen, Feedback, Diskussion</a:t>
            </a:r>
            <a:endParaRPr lang="de-DE" sz="2600" b="1" dirty="0" smtClean="0"/>
          </a:p>
          <a:p>
            <a:pPr marL="360000"/>
            <a:endParaRPr lang="de-DE" sz="2000" dirty="0" smtClean="0"/>
          </a:p>
          <a:p>
            <a:pPr marL="360000"/>
            <a:r>
              <a:rPr lang="de-DE" sz="2400" dirty="0">
                <a:cs typeface="Arial" charset="0"/>
              </a:rPr>
              <a:t>Martha Rosenkötter </a:t>
            </a:r>
            <a:r>
              <a:rPr lang="de-DE" sz="2400" dirty="0" smtClean="0">
                <a:cs typeface="Arial" charset="0"/>
              </a:rPr>
              <a:t>					</a:t>
            </a:r>
            <a:r>
              <a:rPr lang="de-DE" sz="2400" dirty="0">
                <a:cs typeface="Arial" charset="0"/>
              </a:rPr>
              <a:t> Jens M. </a:t>
            </a:r>
            <a:r>
              <a:rPr lang="de-DE" sz="2400" dirty="0" smtClean="0">
                <a:cs typeface="Arial" charset="0"/>
              </a:rPr>
              <a:t>Lill</a:t>
            </a:r>
          </a:p>
          <a:p>
            <a:pPr marL="360000"/>
            <a:endParaRPr lang="de-DE" sz="2400" dirty="0" smtClean="0">
              <a:cs typeface="Arial" charset="0"/>
            </a:endParaRPr>
          </a:p>
          <a:p>
            <a:pPr marL="360000" algn="ctr"/>
            <a:r>
              <a:rPr lang="de-DE" sz="2000" dirty="0" smtClean="0">
                <a:cs typeface="Arial" charset="0"/>
              </a:rPr>
              <a:t>AG </a:t>
            </a:r>
            <a:r>
              <a:rPr lang="de-DE" sz="2000" dirty="0">
                <a:cs typeface="Arial" charset="0"/>
              </a:rPr>
              <a:t>R</a:t>
            </a:r>
            <a:r>
              <a:rPr lang="de-DE" sz="2000" dirty="0" smtClean="0">
                <a:cs typeface="Arial" charset="0"/>
              </a:rPr>
              <a:t>egelwerke, </a:t>
            </a:r>
            <a:r>
              <a:rPr lang="de-DE" sz="2000" dirty="0" smtClean="0">
                <a:cs typeface="Arial" charset="0"/>
              </a:rPr>
              <a:t>FG Dokumentation, </a:t>
            </a:r>
            <a:r>
              <a:rPr lang="de-DE" sz="2000" dirty="0" smtClean="0">
                <a:cs typeface="Arial" charset="0"/>
              </a:rPr>
              <a:t>15.10.2018</a:t>
            </a:r>
            <a:r>
              <a:rPr lang="de-DE" sz="2000" dirty="0" smtClean="0">
                <a:cs typeface="Arial" charset="0"/>
              </a:rPr>
              <a:t>, Berlin</a:t>
            </a:r>
          </a:p>
        </p:txBody>
      </p:sp>
      <p:pic>
        <p:nvPicPr>
          <p:cNvPr id="8" name="Picture 11" descr="DNB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1" y="330290"/>
            <a:ext cx="2664549" cy="192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Bildergebnis fÃ¼r deutsche digitale bibliothe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858" y="183552"/>
            <a:ext cx="3125186" cy="178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Logo Landesarchiv Baden-WÃ¼rttember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102" y="1960633"/>
            <a:ext cx="2947357" cy="107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www.bsz-bw.de/img/bsz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2" y="3225523"/>
            <a:ext cx="3940690" cy="55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museumsverband-shhh.de/sites/museumsverband-shhh.de/files/digicult-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04" y="4108046"/>
            <a:ext cx="3763705" cy="69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6" y="3777221"/>
            <a:ext cx="2195404" cy="102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18"/>
    </mc:Choice>
    <mc:Fallback xmlns="">
      <p:transition spd="slow" advTm="221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589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olidFill>
                  <a:srgbClr val="C00000"/>
                </a:solidFill>
              </a:rPr>
              <a:t>GND Entitäten – Die Arbeitsgebiete</a:t>
            </a:r>
            <a:endParaRPr lang="de-DE" sz="2400" dirty="0">
              <a:solidFill>
                <a:srgbClr val="C00000"/>
              </a:solidFill>
            </a:endParaRPr>
          </a:p>
        </p:txBody>
      </p:sp>
      <p:pic>
        <p:nvPicPr>
          <p:cNvPr id="6" name="Picture 15" descr="Logo Landesarchiv Baden-WÃ¼rttemb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43" y="4043590"/>
            <a:ext cx="3353534" cy="122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useumsverband-shhh.de/sites/museumsverband-shhh.de/files/digicul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43" y="879471"/>
            <a:ext cx="2889464" cy="5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 1" descr="FM_logo_gros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43" y="1945961"/>
            <a:ext cx="3270542" cy="156259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13" name="Picture 2" descr="https://www.bsz-bw.de/img/bsz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43" y="5675625"/>
            <a:ext cx="4191899" cy="5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395206" y="879471"/>
            <a:ext cx="289221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Sachbegriffe (</a:t>
            </a:r>
            <a:r>
              <a:rPr lang="de-DE" sz="2800" b="1" dirty="0" err="1" smtClean="0">
                <a:solidFill>
                  <a:srgbClr val="FF0000"/>
                </a:solidFill>
              </a:rPr>
              <a:t>saz</a:t>
            </a:r>
            <a:r>
              <a:rPr lang="de-DE" sz="2800" b="1" dirty="0" smtClean="0">
                <a:solidFill>
                  <a:srgbClr val="FF0000"/>
                </a:solidFill>
              </a:rPr>
              <a:t>)</a:t>
            </a:r>
          </a:p>
          <a:p>
            <a:endParaRPr lang="de-DE" sz="2800" b="1" dirty="0" smtClean="0">
              <a:solidFill>
                <a:srgbClr val="D5E31D"/>
              </a:solidFill>
            </a:endParaRPr>
          </a:p>
          <a:p>
            <a:endParaRPr lang="de-DE" sz="2800" b="1" dirty="0" smtClean="0">
              <a:solidFill>
                <a:srgbClr val="D5E31D"/>
              </a:solidFill>
            </a:endParaRPr>
          </a:p>
          <a:p>
            <a:endParaRPr lang="de-DE" sz="2800" b="1" dirty="0" smtClean="0">
              <a:solidFill>
                <a:srgbClr val="D5E31D"/>
              </a:solidFill>
            </a:endParaRPr>
          </a:p>
          <a:p>
            <a:r>
              <a:rPr lang="de-DE" sz="2800" b="1" dirty="0" smtClean="0">
                <a:solidFill>
                  <a:srgbClr val="D5E31D"/>
                </a:solidFill>
              </a:rPr>
              <a:t>Bauwerke (gib)</a:t>
            </a:r>
          </a:p>
          <a:p>
            <a:endParaRPr lang="de-DE" sz="2800" dirty="0" smtClean="0">
              <a:solidFill>
                <a:srgbClr val="00B050"/>
              </a:solidFill>
            </a:endParaRPr>
          </a:p>
          <a:p>
            <a:endParaRPr lang="de-DE" sz="5400" dirty="0" smtClean="0">
              <a:solidFill>
                <a:srgbClr val="00B050"/>
              </a:solidFill>
            </a:endParaRPr>
          </a:p>
          <a:p>
            <a:r>
              <a:rPr lang="de-DE" sz="2800" b="1" dirty="0" err="1" smtClean="0">
                <a:solidFill>
                  <a:srgbClr val="00B050"/>
                </a:solidFill>
              </a:rPr>
              <a:t>Geografika</a:t>
            </a:r>
            <a:r>
              <a:rPr lang="de-DE" sz="2800" b="1" dirty="0" smtClean="0">
                <a:solidFill>
                  <a:srgbClr val="00B050"/>
                </a:solidFill>
              </a:rPr>
              <a:t> (gib)</a:t>
            </a:r>
            <a:endParaRPr lang="de-DE" sz="2800" b="1" dirty="0">
              <a:solidFill>
                <a:srgbClr val="00B050"/>
              </a:solidFill>
            </a:endParaRPr>
          </a:p>
          <a:p>
            <a:endParaRPr lang="de-DE" sz="2800" dirty="0" smtClean="0"/>
          </a:p>
          <a:p>
            <a:endParaRPr lang="de-DE" sz="4000" dirty="0" smtClean="0"/>
          </a:p>
          <a:p>
            <a:r>
              <a:rPr lang="de-DE" sz="2800" b="1" dirty="0" smtClean="0">
                <a:solidFill>
                  <a:srgbClr val="7030A0"/>
                </a:solidFill>
              </a:rPr>
              <a:t>Personen (</a:t>
            </a:r>
            <a:r>
              <a:rPr lang="de-DE" sz="2800" b="1" dirty="0" err="1" smtClean="0">
                <a:solidFill>
                  <a:srgbClr val="7030A0"/>
                </a:solidFill>
              </a:rPr>
              <a:t>piz</a:t>
            </a:r>
            <a:r>
              <a:rPr lang="de-DE" sz="2800" b="1" dirty="0" smtClean="0">
                <a:solidFill>
                  <a:srgbClr val="7030A0"/>
                </a:solidFill>
              </a:rPr>
              <a:t>)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9" name="Picture 7" descr="Bildergebnis fÃ¼r deutsche digitale bibliothe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181" y="699405"/>
            <a:ext cx="1936537" cy="110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6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589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olidFill>
                  <a:srgbClr val="C00000"/>
                </a:solidFill>
              </a:rPr>
              <a:t>Spontane Erhebung…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5373" y="954348"/>
            <a:ext cx="855267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Wer verwendet die GND in der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Sammlungsdokumentation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Entitäten?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Körperschaften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Sachbegriffe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Geografika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Direkt und/oder kontrolliertes Vokabular mit GND-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eferenzierung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Via Programmschnittstelle oder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copy&amp;paste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8629"/>
            <a:ext cx="9144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olidFill>
                  <a:srgbClr val="C00000"/>
                </a:solidFill>
              </a:rPr>
              <a:t>Fragen</a:t>
            </a:r>
            <a:r>
              <a:rPr lang="de-DE" sz="2400" dirty="0" smtClean="0">
                <a:solidFill>
                  <a:srgbClr val="C00000"/>
                </a:solidFill>
              </a:rPr>
              <a:t>, </a:t>
            </a:r>
            <a:r>
              <a:rPr lang="de-DE" sz="2400" dirty="0" smtClean="0">
                <a:solidFill>
                  <a:srgbClr val="C00000"/>
                </a:solidFill>
              </a:rPr>
              <a:t>Feedback, Diskussion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1701" y="725748"/>
            <a:ext cx="85526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D5E3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Bauwerke: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Zugehörigkeit zur Entität der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Geografika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noch haltbar?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Umgang mit Bauwerken und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Bauwerkteilen?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Wie granular muss/soll der Datensatz sein?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Geografika</a:t>
            </a:r>
            <a:r>
              <a:rPr lang="de-DE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Wie können historische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Dimensionen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(aufgegangene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Orte, Wüstungen; auch: Gebietszugehörigkeit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abgebildet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werden?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flächendeckende Aufnahme von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Geokoordinaten: Mittelpunkt-koordinaten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Polygone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Personen</a:t>
            </a:r>
            <a:r>
              <a:rPr lang="de-DE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Braucht es einen DSGVO-Vermerk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bei lebenden Personen?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Differenzierung: Berufe vs. Funktionen/Ämtern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(nur bis 2016)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Namensformen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höchster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Rang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vs. historische Dimension?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Sachbegriffe: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Wie soll mit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&lt;Motiv&gt;-Schlagwörtern umgegangen werden?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Wäre eine multidimensionale Gliederung der Sachbegriffe, z.B. nach Form oder Funktion etc., sinnvoll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(ähnlich AAT)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8629"/>
            <a:ext cx="9144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olidFill>
                  <a:srgbClr val="C00000"/>
                </a:solidFill>
              </a:rPr>
              <a:t>Fragen</a:t>
            </a:r>
            <a:r>
              <a:rPr lang="de-DE" sz="2400" dirty="0" smtClean="0">
                <a:solidFill>
                  <a:srgbClr val="C00000"/>
                </a:solidFill>
              </a:rPr>
              <a:t>, </a:t>
            </a:r>
            <a:r>
              <a:rPr lang="de-DE" sz="2400" dirty="0" smtClean="0">
                <a:solidFill>
                  <a:srgbClr val="C00000"/>
                </a:solidFill>
              </a:rPr>
              <a:t>Feedback, Diskussion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1701" y="725748"/>
            <a:ext cx="85526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Sachbegriffe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Wie soll mit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&lt;Motiv&gt;-Schlagwörtern umgegangen werden?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Wäre eine multidimensionale Gliederung der Sachbegriffe, z.B. nach Form oder Funktion etc., sinnvoll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(ähnlich AAT)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Ist eine konsistente Differenzierung von GND-Sachbegriffen nach Objekt, Material, Technik wünschenswert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Wären externe Gruppierungen von GND-Sachbegriffen für die museumsspezifische Erschließung hilfreich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Wünsche und Bedürfnisse an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Sachbegriffe in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der GND?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8629"/>
            <a:ext cx="9144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olidFill>
                  <a:srgbClr val="C00000"/>
                </a:solidFill>
              </a:rPr>
              <a:t>Fragen</a:t>
            </a:r>
            <a:r>
              <a:rPr lang="de-DE" sz="2400" dirty="0" smtClean="0">
                <a:solidFill>
                  <a:srgbClr val="C00000"/>
                </a:solidFill>
              </a:rPr>
              <a:t>, </a:t>
            </a:r>
            <a:r>
              <a:rPr lang="de-DE" sz="2400" dirty="0" smtClean="0">
                <a:solidFill>
                  <a:srgbClr val="C00000"/>
                </a:solidFill>
              </a:rPr>
              <a:t>Feedback, Diskussion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1701" y="725748"/>
            <a:ext cx="85526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Personen</a:t>
            </a:r>
            <a:r>
              <a:rPr lang="de-DE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Braucht es einen DSGVO-Vermerk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bei lebenden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Personen?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Datenquelle: AM/PM vs. (offene) Quellen wie Lexika, Wikipedia, Homepages, andere Normdaten (AKL, ULAN,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LCAuth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Differenzierung: Berufe vs. Funktionen/Ämtern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(nur bis 2016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Ergänzung von Handzeichen, Monogrammen bei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Graveur, Radierer, Kupferstecher, etc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bzw. Beschreibung von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Künstlersignaturen?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Namensformen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höchster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Rang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vs. historische Dimension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Beispiel: Albert von Sachsen-Coburg und Gotha (1819-1861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1840 durch Heirat mit Königin Viktoria: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GND-Ansetzung: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Albert, Großbritannien,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Prinzgemahl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Gemälde von Albert bis zum Jahr seiner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Heirat kann nicht korrekt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verschlagwortet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/erschlossen werden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Frage: Abbildung der historischen Dimension bei Namen in Teildatensätzen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Wünsche und Bedürfnisse an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Personeninformationen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in der GND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8629"/>
            <a:ext cx="9144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olidFill>
                  <a:srgbClr val="C00000"/>
                </a:solidFill>
              </a:rPr>
              <a:t>Fragen</a:t>
            </a:r>
            <a:r>
              <a:rPr lang="de-DE" sz="2400" dirty="0" smtClean="0">
                <a:solidFill>
                  <a:srgbClr val="C00000"/>
                </a:solidFill>
              </a:rPr>
              <a:t>, </a:t>
            </a:r>
            <a:r>
              <a:rPr lang="de-DE" sz="2400" dirty="0" smtClean="0">
                <a:solidFill>
                  <a:srgbClr val="C00000"/>
                </a:solidFill>
              </a:rPr>
              <a:t>Feedback, Diskussion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1701" y="725748"/>
            <a:ext cx="855267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Geografika</a:t>
            </a:r>
            <a:r>
              <a:rPr lang="de-DE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Systematische Erweiterung der Abdeckung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archivische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Erschließungsdaten als Quellen zur Anreicherung der GND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Granularität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verstärkte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Aufnahmen kleiner Siedlungseinheiten (Ortsteile), aber auch Überlegungen größere Raumeinheiten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abzubilden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können historische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Dimensionen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(aufgegangene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Orte, Wüstungen; auch: Gebietszugehörigkeit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abgebildet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werden?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flächendeckende Aufnahme von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Geokoordinaten: Mittelpunkt-koordinaten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Polygone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Aktualität und Aktualisierung: Gebietsänderungen, Gemeindereform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Wäre eine multidimensionale Gliederung der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Geografika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z.B. nach Siedlungen, Gebirgen, Gewässer-/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Flußsysteme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etc., sinnvoll?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Städte, Gemeinden, Orte, Wohnplatz als Gebietskörperschaft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Verwaltungseinheit (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gik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aber ohne Hierarchie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Wünsche und Bedürfnisse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geografische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Informationen in der GND?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2217" y="865522"/>
            <a:ext cx="8539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dirty="0" smtClean="0"/>
          </a:p>
          <a:p>
            <a:endParaRPr lang="de-DE" sz="3600" dirty="0"/>
          </a:p>
        </p:txBody>
      </p:sp>
      <p:sp>
        <p:nvSpPr>
          <p:cNvPr id="8" name="Rechteck 7"/>
          <p:cNvSpPr/>
          <p:nvPr/>
        </p:nvSpPr>
        <p:spPr>
          <a:xfrm>
            <a:off x="0" y="6521911"/>
            <a:ext cx="54361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Collage von #</a:t>
            </a:r>
            <a:r>
              <a:rPr lang="en-US" sz="800" dirty="0" err="1" smtClean="0"/>
              <a:t>Martha_I_Ro</a:t>
            </a:r>
            <a:r>
              <a:rPr lang="en-US" sz="800" dirty="0" smtClean="0"/>
              <a:t>; Original von James </a:t>
            </a:r>
            <a:r>
              <a:rPr lang="en-US" sz="800" dirty="0"/>
              <a:t>Montgomery Flagg [Public domain], via Wikimedia </a:t>
            </a:r>
            <a:r>
              <a:rPr lang="en-US" sz="800" dirty="0" smtClean="0"/>
              <a:t>Commons </a:t>
            </a:r>
          </a:p>
          <a:p>
            <a:r>
              <a:rPr lang="de-DE" sz="800" dirty="0" smtClean="0"/>
              <a:t>– Abrufbar unter: ID </a:t>
            </a:r>
            <a:r>
              <a:rPr lang="de-DE" sz="800" dirty="0"/>
              <a:t>ppmsca.50554 in der Abteilung für Drucke und Fotografien der US-amerikanischen Library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 smtClean="0"/>
              <a:t>Congress</a:t>
            </a:r>
            <a:endParaRPr lang="de-DE" sz="1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992" y="208389"/>
            <a:ext cx="4611048" cy="612116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894781" y="4860977"/>
            <a:ext cx="2678544" cy="565133"/>
          </a:xfrm>
          <a:prstGeom prst="rect">
            <a:avLst/>
          </a:prstGeom>
          <a:solidFill>
            <a:srgbClr val="F1DCC7"/>
          </a:solidFill>
          <a:ln>
            <a:solidFill>
              <a:srgbClr val="F1DC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051927" y="4774211"/>
            <a:ext cx="236425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200" b="1" cap="none" spc="0" dirty="0" smtClean="0">
                <a:ln w="6600">
                  <a:solidFill>
                    <a:srgbClr val="D8464F"/>
                  </a:solidFill>
                  <a:prstDash val="solid"/>
                </a:ln>
                <a:solidFill>
                  <a:srgbClr val="321E29"/>
                </a:solidFill>
                <a:effectLst>
                  <a:outerShdw dist="38100" dir="2700000" algn="tl" rotWithShape="0">
                    <a:srgbClr val="BD5758"/>
                  </a:outerShdw>
                </a:effectLst>
                <a:latin typeface="Arial Black" panose="020B0A04020102020204" pitchFamily="34" charset="0"/>
              </a:rPr>
              <a:t>GND4C</a:t>
            </a:r>
            <a:endParaRPr lang="de-DE" sz="4200" b="1" cap="none" spc="0" dirty="0">
              <a:ln w="6600">
                <a:solidFill>
                  <a:srgbClr val="D8464F"/>
                </a:solidFill>
                <a:prstDash val="solid"/>
              </a:ln>
              <a:solidFill>
                <a:srgbClr val="321E29"/>
              </a:solidFill>
              <a:effectLst>
                <a:outerShdw dist="38100" dir="2700000" algn="tl" rotWithShape="0">
                  <a:srgbClr val="BD5758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wiki.dnb.de/download/attachments/125418325/gnd-logo_inv_175px.png?version=2&amp;modificationDate=1517484215000&amp;api=v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226" y="1084664"/>
            <a:ext cx="457315" cy="52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0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440</Words>
  <Application>Microsoft Office PowerPoint</Application>
  <PresentationFormat>Bildschirmpräsentation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Rosenkötter, Martha Isabella</dc:creator>
  <cp:lastModifiedBy>Lill Jens</cp:lastModifiedBy>
  <cp:revision>292</cp:revision>
  <cp:lastPrinted>2018-10-02T13:02:55Z</cp:lastPrinted>
  <dcterms:created xsi:type="dcterms:W3CDTF">2018-08-30T09:28:47Z</dcterms:created>
  <dcterms:modified xsi:type="dcterms:W3CDTF">2018-10-14T20:27:46Z</dcterms:modified>
</cp:coreProperties>
</file>