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6" r:id="rId6"/>
    <p:sldId id="265" r:id="rId7"/>
    <p:sldId id="264" r:id="rId8"/>
    <p:sldId id="268" r:id="rId9"/>
    <p:sldId id="270" r:id="rId10"/>
    <p:sldId id="269" r:id="rId11"/>
    <p:sldId id="271" r:id="rId12"/>
    <p:sldId id="274" r:id="rId13"/>
    <p:sldId id="273" r:id="rId14"/>
    <p:sldId id="272" r:id="rId15"/>
    <p:sldId id="260" r:id="rId16"/>
    <p:sldId id="275" r:id="rId17"/>
    <p:sldId id="276" r:id="rId18"/>
    <p:sldId id="277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6400800" cy="1752600"/>
          </a:xfrm>
        </p:spPr>
        <p:txBody>
          <a:bodyPr>
            <a:norm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Das Pferd von hinten aufzäumen. </a:t>
            </a:r>
            <a:endParaRPr lang="de-DE" sz="1800" dirty="0" smtClean="0">
              <a:solidFill>
                <a:schemeClr val="bg1"/>
              </a:solidFill>
            </a:endParaRPr>
          </a:p>
          <a:p>
            <a:r>
              <a:rPr lang="de-DE" sz="1800" dirty="0" smtClean="0">
                <a:solidFill>
                  <a:schemeClr val="bg1"/>
                </a:solidFill>
              </a:rPr>
              <a:t>Der </a:t>
            </a:r>
            <a:r>
              <a:rPr lang="de-DE" sz="1800" dirty="0">
                <a:solidFill>
                  <a:schemeClr val="bg1"/>
                </a:solidFill>
              </a:rPr>
              <a:t>Nachlass Ludwig Windstosser im Museum für Fotografie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969" y="2348880"/>
            <a:ext cx="2780063" cy="410754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6429"/>
            <a:ext cx="1979712" cy="57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099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9" y="1211380"/>
            <a:ext cx="3007556" cy="451133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4336" y="1196394"/>
            <a:ext cx="3059832" cy="453650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196394"/>
            <a:ext cx="3024337" cy="4536506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-17748" y="5732900"/>
            <a:ext cx="6084168" cy="854968"/>
          </a:xfrm>
        </p:spPr>
        <p:txBody>
          <a:bodyPr>
            <a:norm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</a:rPr>
              <a:t>Lagerung des Nachlasses heute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23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47838" y="5301208"/>
            <a:ext cx="4232621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>
                <a:solidFill>
                  <a:schemeClr val="bg1"/>
                </a:solidFill>
              </a:rPr>
              <a:t>Bestand </a:t>
            </a:r>
            <a:r>
              <a:rPr lang="de-DE" sz="1200" dirty="0" smtClean="0">
                <a:solidFill>
                  <a:schemeClr val="bg1"/>
                </a:solidFill>
              </a:rPr>
              <a:t>Ludwig Windstosser</a:t>
            </a:r>
            <a:r>
              <a:rPr lang="de-DE" sz="1200" dirty="0">
                <a:solidFill>
                  <a:schemeClr val="bg1"/>
                </a:solidFill>
              </a:rPr>
              <a:t>, Beispiel Hängeregister und Kartons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762125"/>
            <a:ext cx="5648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52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5977154"/>
            <a:ext cx="8229600" cy="908720"/>
          </a:xfrm>
        </p:spPr>
        <p:txBody>
          <a:bodyPr>
            <a:norm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Ingrid Windstosser [?]: </a:t>
            </a:r>
            <a:r>
              <a:rPr lang="de-DE" sz="1200" dirty="0">
                <a:solidFill>
                  <a:schemeClr val="bg1"/>
                </a:solidFill>
              </a:rPr>
              <a:t>Ludwig Windstosser mit Assistentin Heide Schmidt und Assistent Rolf Schmidt im </a:t>
            </a:r>
            <a:r>
              <a:rPr lang="de-DE" sz="1200" dirty="0" smtClean="0">
                <a:solidFill>
                  <a:schemeClr val="bg1"/>
                </a:solidFill>
              </a:rPr>
              <a:t>Labor, 1964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Silbergelatinepapier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628800"/>
            <a:ext cx="6233959" cy="4525963"/>
          </a:xfrm>
        </p:spPr>
      </p:pic>
    </p:spTree>
    <p:extLst>
      <p:ext uri="{BB962C8B-B14F-4D97-AF65-F5344CB8AC3E}">
        <p14:creationId xmlns:p14="http://schemas.microsoft.com/office/powerpoint/2010/main" xmlns="" val="8418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988840"/>
            <a:ext cx="4572000" cy="3048000"/>
          </a:xfrm>
        </p:spPr>
      </p:pic>
    </p:spTree>
    <p:extLst>
      <p:ext uri="{BB962C8B-B14F-4D97-AF65-F5344CB8AC3E}">
        <p14:creationId xmlns:p14="http://schemas.microsoft.com/office/powerpoint/2010/main" xmlns="" val="15451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573016"/>
            <a:ext cx="4795428" cy="319695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4866016" cy="32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59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3" t="1559"/>
          <a:stretch/>
        </p:blipFill>
        <p:spPr>
          <a:xfrm>
            <a:off x="4165630" y="206820"/>
            <a:ext cx="4768782" cy="3222180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52736"/>
            <a:ext cx="3323861" cy="49857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573233"/>
            <a:ext cx="2490204" cy="2974475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30156" y="5805368"/>
            <a:ext cx="3075100" cy="742340"/>
          </a:xfrm>
        </p:spPr>
        <p:txBody>
          <a:bodyPr>
            <a:norm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Ludwig Windstosser: Profileisen, 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1952-1953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Silbergelatinepapier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79512" y="188640"/>
            <a:ext cx="15121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fotoform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420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13" y="1308655"/>
            <a:ext cx="2880320" cy="19202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13" y="4037906"/>
            <a:ext cx="3135167" cy="24119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4121" y="3354564"/>
            <a:ext cx="2779743" cy="30953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4363" y="136918"/>
            <a:ext cx="2463870" cy="30919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896" y="3501008"/>
            <a:ext cx="2330337" cy="29488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36918"/>
            <a:ext cx="2849696" cy="2115951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52531" y="2257569"/>
            <a:ext cx="1512168" cy="435986"/>
          </a:xfrm>
        </p:spPr>
        <p:txBody>
          <a:bodyPr>
            <a:normAutofit/>
          </a:bodyPr>
          <a:lstStyle/>
          <a:p>
            <a:pPr algn="l"/>
            <a:r>
              <a:rPr lang="de-DE" sz="1200" dirty="0" err="1" smtClean="0">
                <a:solidFill>
                  <a:schemeClr val="bg1"/>
                </a:solidFill>
              </a:rPr>
              <a:t>Lauffenmühle</a:t>
            </a:r>
            <a:r>
              <a:rPr lang="de-DE" sz="1200" dirty="0" smtClean="0">
                <a:solidFill>
                  <a:schemeClr val="bg1"/>
                </a:solidFill>
              </a:rPr>
              <a:t>, 1975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88309" y="135723"/>
            <a:ext cx="15121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Industriefotografie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3499765" y="6441011"/>
            <a:ext cx="1440160" cy="43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Teer (</a:t>
            </a:r>
            <a:r>
              <a:rPr lang="de-DE" sz="1200" dirty="0" err="1" smtClean="0">
                <a:solidFill>
                  <a:schemeClr val="bg1"/>
                </a:solidFill>
              </a:rPr>
              <a:t>VfT</a:t>
            </a:r>
            <a:r>
              <a:rPr lang="de-DE" sz="1200" dirty="0" smtClean="0">
                <a:solidFill>
                  <a:schemeClr val="bg1"/>
                </a:solidFill>
              </a:rPr>
              <a:t>), vor 1958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24313" y="6449888"/>
            <a:ext cx="1440160" cy="43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>
                <a:solidFill>
                  <a:schemeClr val="bg1"/>
                </a:solidFill>
              </a:rPr>
              <a:t>Aral, 1965-1969</a:t>
            </a:r>
          </a:p>
        </p:txBody>
      </p:sp>
      <p:sp>
        <p:nvSpPr>
          <p:cNvPr id="17" name="Rechteck 16"/>
          <p:cNvSpPr/>
          <p:nvPr/>
        </p:nvSpPr>
        <p:spPr>
          <a:xfrm>
            <a:off x="6154121" y="6469978"/>
            <a:ext cx="1569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Ruhrkohle</a:t>
            </a:r>
            <a:r>
              <a:rPr lang="de-DE" sz="1200" dirty="0">
                <a:solidFill>
                  <a:schemeClr val="bg1"/>
                </a:solidFill>
              </a:rPr>
              <a:t>, 1950-1970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3384363" y="3228868"/>
            <a:ext cx="1512168" cy="272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Mannesmann, 1955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36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18" y="6574218"/>
            <a:ext cx="1162472" cy="283782"/>
          </a:xfrm>
        </p:spPr>
        <p:txBody>
          <a:bodyPr>
            <a:norm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1972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88640"/>
            <a:ext cx="4903440" cy="326896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2960796" cy="19738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18" y="3303496"/>
            <a:ext cx="3024336" cy="32191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644123"/>
            <a:ext cx="2592288" cy="287847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79512" y="116632"/>
            <a:ext cx="116247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Städtebildband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078803" y="6554420"/>
            <a:ext cx="648072" cy="316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1974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814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2120" y="5661248"/>
            <a:ext cx="3250704" cy="922114"/>
          </a:xfrm>
        </p:spPr>
        <p:txBody>
          <a:bodyPr>
            <a:norm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Herzlichen Dank für Ihre Aufmerksamkeit!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980728"/>
            <a:ext cx="4295121" cy="4525963"/>
          </a:xfrm>
        </p:spPr>
      </p:pic>
    </p:spTree>
    <p:extLst>
      <p:ext uri="{BB962C8B-B14F-4D97-AF65-F5344CB8AC3E}">
        <p14:creationId xmlns:p14="http://schemas.microsoft.com/office/powerpoint/2010/main" xmlns="" val="325099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3519527" cy="562074"/>
          </a:xfrm>
        </p:spPr>
        <p:txBody>
          <a:bodyPr>
            <a:norm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2008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Erstversorgung Nachlass Ludwig Windstosser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2364" y="5589240"/>
            <a:ext cx="4618856" cy="68093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DE" sz="1200" dirty="0" smtClean="0">
                <a:solidFill>
                  <a:schemeClr val="bg1"/>
                </a:solidFill>
              </a:rPr>
              <a:t>2019</a:t>
            </a:r>
          </a:p>
          <a:p>
            <a:pPr marL="0" indent="0" algn="r">
              <a:buNone/>
            </a:pPr>
            <a:r>
              <a:rPr lang="de-DE" sz="1200" dirty="0" smtClean="0">
                <a:solidFill>
                  <a:schemeClr val="bg1"/>
                </a:solidFill>
              </a:rPr>
              <a:t>Ausstellung </a:t>
            </a:r>
            <a:r>
              <a:rPr lang="de-DE" sz="1200" i="1" dirty="0" smtClean="0">
                <a:solidFill>
                  <a:schemeClr val="bg1"/>
                </a:solidFill>
              </a:rPr>
              <a:t>Ludwig Windstosser</a:t>
            </a:r>
            <a:r>
              <a:rPr lang="de-DE" sz="1200" i="1" dirty="0">
                <a:solidFill>
                  <a:schemeClr val="bg1"/>
                </a:solidFill>
              </a:rPr>
              <a:t> </a:t>
            </a:r>
            <a:r>
              <a:rPr lang="de-DE" sz="1200" i="1" dirty="0" smtClean="0">
                <a:solidFill>
                  <a:schemeClr val="bg1"/>
                </a:solidFill>
              </a:rPr>
              <a:t>– Fotografie der </a:t>
            </a:r>
            <a:r>
              <a:rPr lang="de-DE" sz="1200" i="1" dirty="0" smtClean="0">
                <a:solidFill>
                  <a:schemeClr val="bg1"/>
                </a:solidFill>
              </a:rPr>
              <a:t>Nachkriegsmoderne</a:t>
            </a:r>
            <a:br>
              <a:rPr lang="de-DE" sz="1200" i="1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Museum für Fotografie</a:t>
            </a:r>
            <a:r>
              <a:rPr lang="de-DE" sz="1200" i="1" dirty="0" smtClean="0">
                <a:solidFill>
                  <a:schemeClr val="bg1"/>
                </a:solidFill>
              </a:rPr>
              <a:t>, </a:t>
            </a:r>
            <a:r>
              <a:rPr lang="de-DE" sz="1200" dirty="0" smtClean="0">
                <a:solidFill>
                  <a:schemeClr val="bg1"/>
                </a:solidFill>
              </a:rPr>
              <a:t>12.10.2019 – 23.02.2020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92896"/>
            <a:ext cx="3456384" cy="2592288"/>
          </a:xfrm>
          <a:prstGeom prst="rect">
            <a:avLst/>
          </a:prstGeom>
        </p:spPr>
      </p:pic>
      <p:pic>
        <p:nvPicPr>
          <p:cNvPr id="6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844824"/>
            <a:ext cx="4903440" cy="32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8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429000"/>
            <a:ext cx="8229600" cy="2592288"/>
          </a:xfrm>
        </p:spPr>
        <p:txBody>
          <a:bodyPr numCol="5">
            <a:norm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Architektur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		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Fotografie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Grafikdesign 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Mode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/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Buch- </a:t>
            </a:r>
            <a:r>
              <a:rPr lang="de-DE" sz="1600" dirty="0">
                <a:solidFill>
                  <a:schemeClr val="bg1"/>
                </a:solidFill>
              </a:rPr>
              <a:t>und Medienkunst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038" y="1412776"/>
            <a:ext cx="393260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619672" y="2708920"/>
            <a:ext cx="1008112" cy="6480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59832" y="2780928"/>
            <a:ext cx="0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44008" y="2780928"/>
            <a:ext cx="0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00192" y="2780928"/>
            <a:ext cx="0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48264" y="2636912"/>
            <a:ext cx="936104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061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5242594"/>
          </a:xfrm>
        </p:spPr>
        <p:txBody>
          <a:bodyPr>
            <a:normAutofit/>
          </a:bodyPr>
          <a:lstStyle/>
          <a:p>
            <a:pPr algn="l"/>
            <a:r>
              <a:rPr lang="de-DE" sz="1600" u="sng" dirty="0" smtClean="0">
                <a:solidFill>
                  <a:schemeClr val="bg1"/>
                </a:solidFill>
              </a:rPr>
              <a:t>Gliederung</a:t>
            </a: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2007 – Die Schenkung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2007-2019 – Eine Skizze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2019-2020 – Die Ausstellung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/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2020-? – Ein Ausblick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004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60" y="5805264"/>
            <a:ext cx="3682752" cy="868958"/>
          </a:xfrm>
        </p:spPr>
        <p:txBody>
          <a:bodyPr>
            <a:norm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Ludwig Windstosser (1921-1983): Selbstporträt, 1978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Silbergelatinepapier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052736"/>
            <a:ext cx="4347251" cy="4525963"/>
          </a:xfrm>
        </p:spPr>
      </p:pic>
    </p:spTree>
    <p:extLst>
      <p:ext uri="{BB962C8B-B14F-4D97-AF65-F5344CB8AC3E}">
        <p14:creationId xmlns:p14="http://schemas.microsoft.com/office/powerpoint/2010/main" xmlns="" val="246881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3024336" cy="226825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32656"/>
            <a:ext cx="2304255" cy="307234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79512" y="270892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</a:rPr>
              <a:t>2008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Erstversorgung Nachlass Ludwig Windstosser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77072"/>
            <a:ext cx="3564396" cy="23762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945968"/>
            <a:ext cx="2428402" cy="1618935"/>
          </a:xfrm>
          <a:prstGeom prst="rect">
            <a:avLst/>
          </a:prstGeom>
        </p:spPr>
      </p:pic>
      <p:pic>
        <p:nvPicPr>
          <p:cNvPr id="10" name="Inhaltsplatzhalt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4200" y="4093106"/>
            <a:ext cx="356439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704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00" y="4149080"/>
            <a:ext cx="3824892" cy="254992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764704"/>
            <a:ext cx="3743422" cy="5615133"/>
          </a:xfrm>
          <a:prstGeom prst="rect">
            <a:avLst/>
          </a:prstGeom>
        </p:spPr>
      </p:pic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908720"/>
            <a:ext cx="3830839" cy="2553893"/>
          </a:xfrm>
        </p:spPr>
      </p:pic>
    </p:spTree>
    <p:extLst>
      <p:ext uri="{BB962C8B-B14F-4D97-AF65-F5344CB8AC3E}">
        <p14:creationId xmlns:p14="http://schemas.microsoft.com/office/powerpoint/2010/main" xmlns="" val="20648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4319" y="2420888"/>
            <a:ext cx="8229600" cy="4137323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Firmen A-Z: </a:t>
            </a:r>
            <a:r>
              <a:rPr lang="de-DE" sz="1600" b="1" dirty="0" smtClean="0">
                <a:solidFill>
                  <a:schemeClr val="bg1"/>
                </a:solidFill>
              </a:rPr>
              <a:t>375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Städte &amp; Regionen Rhein / Ruhr: </a:t>
            </a:r>
            <a:r>
              <a:rPr lang="de-DE" sz="1600" b="1" dirty="0" smtClean="0">
                <a:solidFill>
                  <a:schemeClr val="bg1"/>
                </a:solidFill>
              </a:rPr>
              <a:t>17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Städte &amp; Regionen Deutschland:  </a:t>
            </a:r>
            <a:r>
              <a:rPr lang="de-DE" sz="1600" b="1" dirty="0" smtClean="0">
                <a:solidFill>
                  <a:schemeClr val="bg1"/>
                </a:solidFill>
              </a:rPr>
              <a:t>39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Städte &amp; Regionen Baden-Württemberg, Themen: </a:t>
            </a:r>
            <a:r>
              <a:rPr lang="de-DE" sz="1600" b="1" dirty="0" smtClean="0">
                <a:solidFill>
                  <a:schemeClr val="bg1"/>
                </a:solidFill>
              </a:rPr>
              <a:t>105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Stuttgart: </a:t>
            </a:r>
            <a:r>
              <a:rPr lang="de-DE" sz="1600" b="1" dirty="0" smtClean="0">
                <a:solidFill>
                  <a:schemeClr val="bg1"/>
                </a:solidFill>
              </a:rPr>
              <a:t>43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Länder / Europa: </a:t>
            </a:r>
            <a:r>
              <a:rPr lang="de-DE" sz="1600" b="1" dirty="0" smtClean="0">
                <a:solidFill>
                  <a:schemeClr val="bg1"/>
                </a:solidFill>
              </a:rPr>
              <a:t>49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Themen: </a:t>
            </a:r>
            <a:r>
              <a:rPr lang="de-DE" sz="1600" b="1" dirty="0">
                <a:solidFill>
                  <a:schemeClr val="bg1"/>
                </a:solidFill>
              </a:rPr>
              <a:t>32</a:t>
            </a:r>
            <a:r>
              <a:rPr lang="de-DE" sz="1600" dirty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Architektur </a:t>
            </a:r>
            <a:r>
              <a:rPr lang="de-DE" sz="1600" b="1" dirty="0" smtClean="0">
                <a:solidFill>
                  <a:schemeClr val="bg1"/>
                </a:solidFill>
              </a:rPr>
              <a:t>32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Firmen, Farbe: </a:t>
            </a:r>
            <a:r>
              <a:rPr lang="de-DE" sz="1600" b="1" dirty="0" smtClean="0">
                <a:solidFill>
                  <a:schemeClr val="bg1"/>
                </a:solidFill>
              </a:rPr>
              <a:t>134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Städte &amp; Regionen, Farbe: </a:t>
            </a:r>
            <a:r>
              <a:rPr lang="de-DE" sz="1600" b="1" dirty="0" smtClean="0">
                <a:solidFill>
                  <a:schemeClr val="bg1"/>
                </a:solidFill>
              </a:rPr>
              <a:t>67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Themen, Farbe: </a:t>
            </a:r>
            <a:r>
              <a:rPr lang="de-DE" sz="1600" b="1" dirty="0" smtClean="0">
                <a:solidFill>
                  <a:schemeClr val="bg1"/>
                </a:solidFill>
              </a:rPr>
              <a:t>17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Privates: </a:t>
            </a:r>
            <a:r>
              <a:rPr lang="de-DE" sz="1600" b="1" dirty="0" smtClean="0">
                <a:solidFill>
                  <a:schemeClr val="bg1"/>
                </a:solidFill>
              </a:rPr>
              <a:t>10</a:t>
            </a:r>
            <a:r>
              <a:rPr lang="de-DE" sz="1600" dirty="0" smtClean="0">
                <a:solidFill>
                  <a:schemeClr val="bg1"/>
                </a:solidFill>
              </a:rPr>
              <a:t> Kästen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chemeClr val="bg1"/>
                </a:solidFill>
              </a:rPr>
              <a:t>                                                                   _____________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chemeClr val="bg1"/>
                </a:solidFill>
              </a:rPr>
              <a:t>                                                                           </a:t>
            </a:r>
            <a:r>
              <a:rPr lang="de-DE" sz="1600" b="1" dirty="0" smtClean="0">
                <a:solidFill>
                  <a:schemeClr val="bg1"/>
                </a:solidFill>
              </a:rPr>
              <a:t>920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Kästen (</a:t>
            </a:r>
            <a:r>
              <a:rPr lang="de-DE" sz="1600" dirty="0" smtClean="0">
                <a:solidFill>
                  <a:schemeClr val="bg1"/>
                </a:solidFill>
              </a:rPr>
              <a:t>ca. </a:t>
            </a:r>
            <a:r>
              <a:rPr lang="de-DE" sz="1600" b="1" dirty="0" smtClean="0">
                <a:solidFill>
                  <a:schemeClr val="bg1"/>
                </a:solidFill>
              </a:rPr>
              <a:t>80.000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Abzüge)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chemeClr val="bg1"/>
                </a:solidFill>
              </a:rPr>
              <a:t>				+ ca. </a:t>
            </a:r>
            <a:r>
              <a:rPr lang="de-DE" sz="1600" b="1" dirty="0" smtClean="0">
                <a:solidFill>
                  <a:schemeClr val="bg1"/>
                </a:solidFill>
              </a:rPr>
              <a:t>170.000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Negative und Diapositive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68" y="332656"/>
            <a:ext cx="8532440" cy="142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352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92696"/>
            <a:ext cx="3816424" cy="572463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789040"/>
            <a:ext cx="4040916" cy="2693944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133842" y="2905710"/>
            <a:ext cx="5205264" cy="854968"/>
          </a:xfrm>
        </p:spPr>
        <p:txBody>
          <a:bodyPr>
            <a:norm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Umverpackung in säurefreie Archivkartons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25254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On-screen Show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Larissa-Design</vt:lpstr>
      <vt:lpstr>Slide 1</vt:lpstr>
      <vt:lpstr>2008 Erstversorgung Nachlass Ludwig Windstosser</vt:lpstr>
      <vt:lpstr>Architektur            Fotografie          Grafikdesign           Mode          Buch- und Medienkunst</vt:lpstr>
      <vt:lpstr>Gliederung  2007 – Die Schenkung  2007-2019 – Eine Skizze  2019-2020 – Die Ausstellung  2020-? – Ein Ausblick</vt:lpstr>
      <vt:lpstr>Ludwig Windstosser (1921-1983): Selbstporträt, 1978 Silbergelatinepapier</vt:lpstr>
      <vt:lpstr>2008 Erstversorgung Nachlass Ludwig Windstosser</vt:lpstr>
      <vt:lpstr>Slide 7</vt:lpstr>
      <vt:lpstr>Slide 8</vt:lpstr>
      <vt:lpstr>Umverpackung in säurefreie Archivkartons</vt:lpstr>
      <vt:lpstr>Lagerung des Nachlasses heute</vt:lpstr>
      <vt:lpstr>Slide 11</vt:lpstr>
      <vt:lpstr>Ingrid Windstosser [?]: Ludwig Windstosser mit Assistentin Heide Schmidt und Assistent Rolf Schmidt im Labor, 1964 Silbergelatinepapier</vt:lpstr>
      <vt:lpstr>Slide 13</vt:lpstr>
      <vt:lpstr>Slide 14</vt:lpstr>
      <vt:lpstr>Ludwig Windstosser: Profileisen,  1952-1953 Silbergelatinepapier</vt:lpstr>
      <vt:lpstr>Lauffenmühle, 1975</vt:lpstr>
      <vt:lpstr>1972</vt:lpstr>
      <vt:lpstr>Herzlichen Dank für Ihre Aufmerksamkeit!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Dietzel, Stefanie</dc:creator>
  <cp:lastModifiedBy>Stefanie Regina Dietzel</cp:lastModifiedBy>
  <cp:revision>39</cp:revision>
  <dcterms:created xsi:type="dcterms:W3CDTF">2019-10-18T12:16:26Z</dcterms:created>
  <dcterms:modified xsi:type="dcterms:W3CDTF">2019-10-21T14:47:58Z</dcterms:modified>
</cp:coreProperties>
</file>